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6"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6" d="100"/>
          <a:sy n="66" d="100"/>
        </p:scale>
        <p:origin x="668" y="1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編輯母片文字樣式</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fld id="{42A54C80-263E-416B-A8E0-580EDEADCBDC}" type="datetimeFigureOut">
              <a:rPr lang="en-US" dirty="0"/>
              <a:t>3/13/2024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3/13/2024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www.ifoam.bio/our-work/how/standards-certification/organic-guarantee-system/ifoam-family-standards"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standard%20&#21443;&#23637;&#27161;&#28310;.pdf"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21977" y="-375611"/>
            <a:ext cx="8726824" cy="1646302"/>
          </a:xfrm>
        </p:spPr>
        <p:txBody>
          <a:bodyPr/>
          <a:lstStyle/>
          <a:p>
            <a:pPr algn="ctr"/>
            <a:r>
              <a:rPr lang="en-US" altLang="zh-TW" dirty="0" smtClean="0"/>
              <a:t>Exhibitor admission Criteria</a:t>
            </a:r>
            <a:endParaRPr lang="zh-TW" altLang="en-US" dirty="0"/>
          </a:p>
        </p:txBody>
      </p:sp>
      <p:sp>
        <p:nvSpPr>
          <p:cNvPr id="3" name="副標題 2"/>
          <p:cNvSpPr>
            <a:spLocks noGrp="1"/>
          </p:cNvSpPr>
          <p:nvPr>
            <p:ph type="subTitle" idx="1"/>
          </p:nvPr>
        </p:nvSpPr>
        <p:spPr>
          <a:xfrm>
            <a:off x="721977" y="1270691"/>
            <a:ext cx="10732655" cy="5492557"/>
          </a:xfrm>
        </p:spPr>
        <p:txBody>
          <a:bodyPr>
            <a:noAutofit/>
          </a:bodyPr>
          <a:lstStyle/>
          <a:p>
            <a:pPr algn="l"/>
            <a:r>
              <a:rPr lang="en-US" altLang="zh-TW" sz="2000" dirty="0" smtClean="0">
                <a:solidFill>
                  <a:schemeClr val="tx1"/>
                </a:solidFill>
              </a:rPr>
              <a:t>1. All </a:t>
            </a:r>
            <a:r>
              <a:rPr lang="en-US" altLang="zh-TW" sz="2000" dirty="0">
                <a:solidFill>
                  <a:schemeClr val="tx1"/>
                </a:solidFill>
              </a:rPr>
              <a:t>products originating from agriculture, including aquaculture, have to be certified organic according to a standard in the</a:t>
            </a:r>
            <a:r>
              <a:rPr lang="en-US" altLang="zh-TW" sz="2000" dirty="0">
                <a:solidFill>
                  <a:srgbClr val="FF0000"/>
                </a:solidFill>
              </a:rPr>
              <a:t> </a:t>
            </a:r>
            <a:r>
              <a:rPr lang="en-US" altLang="zh-TW" sz="2000" b="1" dirty="0">
                <a:solidFill>
                  <a:srgbClr val="FF0000"/>
                </a:solidFill>
                <a:hlinkClick r:id="rId2"/>
              </a:rPr>
              <a:t>IFOAM Family of Standards</a:t>
            </a:r>
            <a:r>
              <a:rPr lang="en-US" altLang="zh-TW" sz="2000" dirty="0">
                <a:solidFill>
                  <a:schemeClr val="tx1"/>
                </a:solidFill>
              </a:rPr>
              <a:t>.</a:t>
            </a:r>
          </a:p>
          <a:p>
            <a:pPr algn="l"/>
            <a:r>
              <a:rPr lang="en-US" altLang="zh-TW" sz="2000" dirty="0" smtClean="0">
                <a:solidFill>
                  <a:schemeClr val="tx1"/>
                </a:solidFill>
                <a:hlinkClick r:id="rId2"/>
              </a:rPr>
              <a:t>(IFOAM) https</a:t>
            </a:r>
            <a:r>
              <a:rPr lang="en-US" altLang="zh-TW" sz="2000" dirty="0">
                <a:solidFill>
                  <a:schemeClr val="tx1"/>
                </a:solidFill>
                <a:hlinkClick r:id="rId2"/>
              </a:rPr>
              <a:t>://</a:t>
            </a:r>
            <a:r>
              <a:rPr lang="en-US" altLang="zh-TW" sz="2000" dirty="0" smtClean="0">
                <a:solidFill>
                  <a:schemeClr val="tx1"/>
                </a:solidFill>
                <a:hlinkClick r:id="rId2"/>
              </a:rPr>
              <a:t>www.ifoam.bio/our-work/how/standards-certification/organic-guarantee-system/ifoam-family-standards</a:t>
            </a:r>
            <a:r>
              <a:rPr lang="zh-TW" altLang="en-US" sz="2000" dirty="0" smtClean="0">
                <a:solidFill>
                  <a:schemeClr val="tx1"/>
                </a:solidFill>
              </a:rPr>
              <a:t>  </a:t>
            </a:r>
            <a:r>
              <a:rPr lang="en-US" altLang="zh-TW" sz="2000" dirty="0" smtClean="0">
                <a:solidFill>
                  <a:schemeClr val="tx1"/>
                </a:solidFill>
              </a:rPr>
              <a:t>(</a:t>
            </a:r>
            <a:r>
              <a:rPr lang="zh-TW" altLang="en-US" sz="2000" dirty="0" smtClean="0">
                <a:solidFill>
                  <a:schemeClr val="tx1"/>
                </a:solidFill>
              </a:rPr>
              <a:t>須按投影片撥放</a:t>
            </a:r>
            <a:r>
              <a:rPr lang="en-US" altLang="zh-TW" sz="2000" dirty="0" smtClean="0">
                <a:solidFill>
                  <a:schemeClr val="tx1"/>
                </a:solidFill>
              </a:rPr>
              <a:t>)</a:t>
            </a:r>
            <a:endParaRPr lang="en-US" altLang="zh-TW" sz="2000" dirty="0">
              <a:solidFill>
                <a:schemeClr val="tx1"/>
              </a:solidFill>
            </a:endParaRPr>
          </a:p>
          <a:p>
            <a:pPr algn="l"/>
            <a:r>
              <a:rPr lang="en-US" altLang="zh-TW" sz="2000" dirty="0" smtClean="0">
                <a:solidFill>
                  <a:schemeClr val="tx1"/>
                </a:solidFill>
              </a:rPr>
              <a:t>2. Wild </a:t>
            </a:r>
            <a:r>
              <a:rPr lang="en-US" altLang="zh-TW" sz="2000" dirty="0">
                <a:solidFill>
                  <a:schemeClr val="tx1"/>
                </a:solidFill>
              </a:rPr>
              <a:t>caught fish and seafood need to be certified according to a recognized standard of sustainable fishery (e.g. </a:t>
            </a:r>
            <a:r>
              <a:rPr lang="en-US" altLang="zh-TW" sz="2000" dirty="0">
                <a:solidFill>
                  <a:srgbClr val="FF0000"/>
                </a:solidFill>
              </a:rPr>
              <a:t>MSC, Friends of the Sea</a:t>
            </a:r>
            <a:r>
              <a:rPr lang="en-US" altLang="zh-TW" sz="2000" dirty="0">
                <a:solidFill>
                  <a:schemeClr val="tx1"/>
                </a:solidFill>
              </a:rPr>
              <a:t>, etc.). This also applies to fish products with organic ingredients.</a:t>
            </a:r>
          </a:p>
          <a:p>
            <a:pPr algn="l"/>
            <a:endParaRPr lang="en-US" altLang="zh-TW" sz="2000" dirty="0">
              <a:solidFill>
                <a:schemeClr val="tx1"/>
              </a:solidFill>
            </a:endParaRPr>
          </a:p>
          <a:p>
            <a:pPr algn="l"/>
            <a:r>
              <a:rPr lang="en-US" altLang="zh-TW" sz="2000" dirty="0" smtClean="0">
                <a:solidFill>
                  <a:schemeClr val="tx1"/>
                </a:solidFill>
              </a:rPr>
              <a:t>3. All </a:t>
            </a:r>
            <a:r>
              <a:rPr lang="en-US" altLang="zh-TW" sz="2000" dirty="0">
                <a:solidFill>
                  <a:schemeClr val="tx1"/>
                </a:solidFill>
              </a:rPr>
              <a:t>offers, including those of the non-food category, must meet at least the following general criteria</a:t>
            </a:r>
            <a:r>
              <a:rPr lang="en-US" altLang="zh-TW" sz="2000" dirty="0" smtClean="0">
                <a:solidFill>
                  <a:schemeClr val="tx1"/>
                </a:solidFill>
              </a:rPr>
              <a:t>:</a:t>
            </a:r>
            <a:endParaRPr lang="en-US" altLang="zh-TW" sz="2000" dirty="0">
              <a:solidFill>
                <a:schemeClr val="tx1"/>
              </a:solidFill>
            </a:endParaRPr>
          </a:p>
          <a:p>
            <a:pPr marL="342900" indent="-342900" algn="l">
              <a:buFont typeface="Arial" panose="020B0604020202020204" pitchFamily="34" charset="0"/>
              <a:buChar char="•"/>
            </a:pPr>
            <a:r>
              <a:rPr lang="en-US" altLang="zh-TW" sz="2000" dirty="0">
                <a:solidFill>
                  <a:schemeClr val="tx1"/>
                </a:solidFill>
              </a:rPr>
              <a:t>produced and processed to the latest technical standards in an environment-friendly way</a:t>
            </a:r>
          </a:p>
          <a:p>
            <a:pPr marL="342900" indent="-342900" algn="l">
              <a:buFont typeface="Arial" panose="020B0604020202020204" pitchFamily="34" charset="0"/>
              <a:buChar char="•"/>
            </a:pPr>
            <a:r>
              <a:rPr lang="en-US" altLang="zh-TW" sz="2000" dirty="0">
                <a:solidFill>
                  <a:schemeClr val="tx1"/>
                </a:solidFill>
              </a:rPr>
              <a:t>are produced without the use of genetically modified organisms or substances produced or obtained from </a:t>
            </a:r>
            <a:r>
              <a:rPr lang="en-US" altLang="zh-TW" sz="2000" dirty="0" smtClean="0">
                <a:solidFill>
                  <a:schemeClr val="tx1"/>
                </a:solidFill>
              </a:rPr>
              <a:t>GMOs</a:t>
            </a:r>
          </a:p>
          <a:p>
            <a:pPr marL="342900" indent="-342900" algn="l">
              <a:buFont typeface="Arial" panose="020B0604020202020204" pitchFamily="34" charset="0"/>
              <a:buChar char="•"/>
            </a:pPr>
            <a:r>
              <a:rPr lang="en-US" altLang="zh-TW" sz="2000" dirty="0" smtClean="0">
                <a:solidFill>
                  <a:schemeClr val="tx1"/>
                </a:solidFill>
              </a:rPr>
              <a:t> have </a:t>
            </a:r>
            <a:r>
              <a:rPr lang="en-US" altLang="zh-TW" sz="2000" dirty="0">
                <a:solidFill>
                  <a:schemeClr val="tx1"/>
                </a:solidFill>
              </a:rPr>
              <a:t>not been exposed to radioactive </a:t>
            </a:r>
            <a:r>
              <a:rPr lang="en-US" altLang="zh-TW" sz="2000" dirty="0" smtClean="0">
                <a:solidFill>
                  <a:schemeClr val="tx1"/>
                </a:solidFill>
              </a:rPr>
              <a:t>irradiation</a:t>
            </a:r>
          </a:p>
        </p:txBody>
      </p:sp>
      <p:pic>
        <p:nvPicPr>
          <p:cNvPr id="4" name="圖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76623" y="5795760"/>
            <a:ext cx="3115377" cy="1062240"/>
          </a:xfrm>
          <a:prstGeom prst="rect">
            <a:avLst/>
          </a:prstGeom>
        </p:spPr>
      </p:pic>
    </p:spTree>
    <p:extLst>
      <p:ext uri="{BB962C8B-B14F-4D97-AF65-F5344CB8AC3E}">
        <p14:creationId xmlns:p14="http://schemas.microsoft.com/office/powerpoint/2010/main" val="23082049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21977" y="-375611"/>
            <a:ext cx="8726824" cy="1646302"/>
          </a:xfrm>
        </p:spPr>
        <p:txBody>
          <a:bodyPr/>
          <a:lstStyle/>
          <a:p>
            <a:pPr algn="ctr"/>
            <a:r>
              <a:rPr lang="en-US" altLang="zh-TW" dirty="0" smtClean="0"/>
              <a:t>Exhibitor admission Criteria</a:t>
            </a:r>
            <a:endParaRPr lang="zh-TW" altLang="en-US" dirty="0"/>
          </a:p>
        </p:txBody>
      </p:sp>
      <p:sp>
        <p:nvSpPr>
          <p:cNvPr id="3" name="副標題 2"/>
          <p:cNvSpPr>
            <a:spLocks noGrp="1"/>
          </p:cNvSpPr>
          <p:nvPr>
            <p:ph type="subTitle" idx="1"/>
          </p:nvPr>
        </p:nvSpPr>
        <p:spPr>
          <a:xfrm>
            <a:off x="982457" y="1478953"/>
            <a:ext cx="10407438" cy="5797357"/>
          </a:xfrm>
        </p:spPr>
        <p:txBody>
          <a:bodyPr>
            <a:noAutofit/>
          </a:bodyPr>
          <a:lstStyle/>
          <a:p>
            <a:pPr marL="342900" indent="-342900" algn="l">
              <a:buFont typeface="Arial" panose="020B0604020202020204" pitchFamily="34" charset="0"/>
              <a:buChar char="•"/>
            </a:pPr>
            <a:r>
              <a:rPr lang="en-US" altLang="zh-TW" sz="2000" dirty="0" smtClean="0">
                <a:solidFill>
                  <a:schemeClr val="tx1"/>
                </a:solidFill>
              </a:rPr>
              <a:t>do </a:t>
            </a:r>
            <a:r>
              <a:rPr lang="en-US" altLang="zh-TW" sz="2000" dirty="0">
                <a:solidFill>
                  <a:schemeClr val="tx1"/>
                </a:solidFill>
              </a:rPr>
              <a:t>not contain any substances that are damaging to health or the environment and in particular that no ecologically critical materials have been used for the product or its packaging (halogen compounds, formaldehyde, Bakelite, PVC)</a:t>
            </a:r>
          </a:p>
          <a:p>
            <a:pPr marL="342900" indent="-342900" algn="l">
              <a:buFont typeface="Arial" panose="020B0604020202020204" pitchFamily="34" charset="0"/>
              <a:buChar char="•"/>
            </a:pPr>
            <a:r>
              <a:rPr lang="en-US" altLang="zh-TW" sz="2000" dirty="0">
                <a:solidFill>
                  <a:schemeClr val="tx1"/>
                </a:solidFill>
              </a:rPr>
              <a:t>services are developed specifically for the organic market</a:t>
            </a:r>
          </a:p>
          <a:p>
            <a:pPr marL="342900" indent="-342900" algn="l">
              <a:buFont typeface="Arial" panose="020B0604020202020204" pitchFamily="34" charset="0"/>
              <a:buChar char="•"/>
            </a:pPr>
            <a:r>
              <a:rPr lang="en-US" altLang="zh-TW" sz="2000" dirty="0">
                <a:solidFill>
                  <a:schemeClr val="tx1"/>
                </a:solidFill>
              </a:rPr>
              <a:t>the company has a special connection with the organic sector</a:t>
            </a:r>
          </a:p>
          <a:p>
            <a:pPr marL="342900" indent="-342900" algn="l">
              <a:buFont typeface="Arial" panose="020B0604020202020204" pitchFamily="34" charset="0"/>
              <a:buChar char="•"/>
            </a:pPr>
            <a:r>
              <a:rPr lang="en-US" altLang="zh-TW" sz="2000" dirty="0">
                <a:solidFill>
                  <a:schemeClr val="tx1"/>
                </a:solidFill>
              </a:rPr>
              <a:t>BIOFACH visitors are the company’s primary target </a:t>
            </a:r>
            <a:r>
              <a:rPr lang="en-US" altLang="zh-TW" sz="2000" dirty="0" smtClean="0">
                <a:solidFill>
                  <a:schemeClr val="tx1"/>
                </a:solidFill>
              </a:rPr>
              <a:t>group</a:t>
            </a:r>
          </a:p>
          <a:p>
            <a:pPr algn="l"/>
            <a:r>
              <a:rPr lang="en-US" altLang="zh-TW" sz="2000" dirty="0" smtClean="0">
                <a:solidFill>
                  <a:srgbClr val="FF0000"/>
                </a:solidFill>
              </a:rPr>
              <a:t>Services </a:t>
            </a:r>
            <a:r>
              <a:rPr lang="en-US" altLang="zh-TW" sz="2000" dirty="0">
                <a:solidFill>
                  <a:srgbClr val="FF0000"/>
                </a:solidFill>
              </a:rPr>
              <a:t>need to at least comply with the </a:t>
            </a:r>
            <a:r>
              <a:rPr lang="en-US" altLang="zh-TW" sz="2000" b="1" dirty="0">
                <a:solidFill>
                  <a:srgbClr val="FFC000"/>
                </a:solidFill>
                <a:effectLst>
                  <a:outerShdw blurRad="38100" dist="38100" dir="2700000" algn="tl">
                    <a:srgbClr val="000000">
                      <a:alpha val="43137"/>
                    </a:srgbClr>
                  </a:outerShdw>
                </a:effectLst>
              </a:rPr>
              <a:t>three</a:t>
            </a:r>
            <a:r>
              <a:rPr lang="en-US" altLang="zh-TW" sz="2000" dirty="0">
                <a:solidFill>
                  <a:srgbClr val="FFC000"/>
                </a:solidFill>
              </a:rPr>
              <a:t> </a:t>
            </a:r>
            <a:r>
              <a:rPr lang="en-US" altLang="zh-TW" sz="2000" dirty="0">
                <a:solidFill>
                  <a:srgbClr val="FF0000"/>
                </a:solidFill>
              </a:rPr>
              <a:t>last-named points</a:t>
            </a:r>
            <a:r>
              <a:rPr lang="en-US" altLang="zh-TW" sz="2000" dirty="0" smtClean="0">
                <a:solidFill>
                  <a:srgbClr val="FF0000"/>
                </a:solidFill>
              </a:rPr>
              <a:t>.</a:t>
            </a:r>
            <a:endParaRPr lang="en-US" altLang="zh-TW" sz="2000" dirty="0">
              <a:solidFill>
                <a:schemeClr val="tx1"/>
              </a:solidFill>
            </a:endParaRPr>
          </a:p>
          <a:p>
            <a:pPr algn="l"/>
            <a:r>
              <a:rPr lang="en-US" altLang="zh-TW" sz="2000" dirty="0">
                <a:solidFill>
                  <a:srgbClr val="FF0000"/>
                </a:solidFill>
                <a:hlinkClick r:id="rId2" action="ppaction://hlinkfile"/>
              </a:rPr>
              <a:t>Natural and organic personal care products need to be </a:t>
            </a:r>
            <a:r>
              <a:rPr lang="en-US" altLang="zh-TW" sz="2000" u="sng" dirty="0">
                <a:solidFill>
                  <a:srgbClr val="FF0000"/>
                </a:solidFill>
                <a:hlinkClick r:id="rId2" action="ppaction://hlinkfile"/>
              </a:rPr>
              <a:t>certified according to a standard recognized by BIOFACH</a:t>
            </a:r>
            <a:r>
              <a:rPr lang="en-US" altLang="zh-TW" sz="2000" dirty="0">
                <a:solidFill>
                  <a:srgbClr val="FF0000"/>
                </a:solidFill>
                <a:hlinkClick r:id="rId2" action="ppaction://hlinkfile"/>
              </a:rPr>
              <a:t> or comply with the </a:t>
            </a:r>
            <a:r>
              <a:rPr lang="en-US" altLang="zh-TW" sz="2000" u="sng" dirty="0">
                <a:solidFill>
                  <a:srgbClr val="FF0000"/>
                </a:solidFill>
                <a:hlinkClick r:id="rId2" action="ppaction://hlinkfile"/>
              </a:rPr>
              <a:t>admission criteria for non-certified natural </a:t>
            </a:r>
            <a:r>
              <a:rPr lang="en-US" altLang="zh-TW" sz="2000" dirty="0">
                <a:solidFill>
                  <a:srgbClr val="FF0000"/>
                </a:solidFill>
                <a:hlinkClick r:id="rId2" action="ppaction://hlinkfile"/>
              </a:rPr>
              <a:t>and organic personal care products</a:t>
            </a:r>
            <a:r>
              <a:rPr lang="en-US" altLang="zh-TW" sz="2000" dirty="0" smtClean="0">
                <a:solidFill>
                  <a:srgbClr val="FF0000"/>
                </a:solidFill>
                <a:hlinkClick r:id="rId2" action="ppaction://hlinkfile"/>
              </a:rPr>
              <a:t>.</a:t>
            </a:r>
            <a:r>
              <a:rPr lang="zh-TW" altLang="en-US" sz="2000" dirty="0" smtClean="0">
                <a:solidFill>
                  <a:srgbClr val="FF0000"/>
                </a:solidFill>
              </a:rPr>
              <a:t> </a:t>
            </a:r>
            <a:r>
              <a:rPr lang="en-US" altLang="zh-TW" sz="2000" dirty="0">
                <a:solidFill>
                  <a:schemeClr val="tx1"/>
                </a:solidFill>
              </a:rPr>
              <a:t>(</a:t>
            </a:r>
            <a:r>
              <a:rPr lang="zh-TW" altLang="en-US" sz="2000" dirty="0">
                <a:solidFill>
                  <a:schemeClr val="tx1"/>
                </a:solidFill>
              </a:rPr>
              <a:t>須按投影片撥放</a:t>
            </a:r>
            <a:r>
              <a:rPr lang="en-US" altLang="zh-TW" sz="2000" dirty="0" smtClean="0">
                <a:solidFill>
                  <a:schemeClr val="tx1"/>
                </a:solidFill>
              </a:rPr>
              <a:t>)</a:t>
            </a:r>
            <a:endParaRPr lang="en-US" altLang="zh-TW" sz="2000" dirty="0">
              <a:solidFill>
                <a:srgbClr val="FF0000"/>
              </a:solidFill>
            </a:endParaRPr>
          </a:p>
          <a:p>
            <a:pPr algn="l"/>
            <a:r>
              <a:rPr lang="en-US" altLang="zh-TW" sz="2000" dirty="0">
                <a:solidFill>
                  <a:srgbClr val="FF0000"/>
                </a:solidFill>
              </a:rPr>
              <a:t>For some groups, more specific criteria may apply</a:t>
            </a:r>
            <a:endParaRPr lang="zh-TW" altLang="en-US" sz="2000" dirty="0">
              <a:solidFill>
                <a:srgbClr val="FF0000"/>
              </a:solidFill>
            </a:endParaRPr>
          </a:p>
        </p:txBody>
      </p:sp>
      <p:pic>
        <p:nvPicPr>
          <p:cNvPr id="4" name="圖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43857" y="5614104"/>
            <a:ext cx="3648143" cy="1243896"/>
          </a:xfrm>
          <a:prstGeom prst="rect">
            <a:avLst/>
          </a:prstGeom>
        </p:spPr>
      </p:pic>
    </p:spTree>
    <p:extLst>
      <p:ext uri="{BB962C8B-B14F-4D97-AF65-F5344CB8AC3E}">
        <p14:creationId xmlns:p14="http://schemas.microsoft.com/office/powerpoint/2010/main" val="9397992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21977" y="-375611"/>
            <a:ext cx="8726824" cy="1646302"/>
          </a:xfrm>
        </p:spPr>
        <p:txBody>
          <a:bodyPr/>
          <a:lstStyle/>
          <a:p>
            <a:pPr algn="ctr"/>
            <a:r>
              <a:rPr lang="zh-TW" altLang="en-US" dirty="0"/>
              <a:t>參展</a:t>
            </a:r>
            <a:r>
              <a:rPr lang="zh-TW" altLang="en-US" dirty="0" smtClean="0"/>
              <a:t>商參展標準</a:t>
            </a:r>
            <a:endParaRPr lang="zh-TW" altLang="en-US" dirty="0"/>
          </a:p>
        </p:txBody>
      </p:sp>
      <p:sp>
        <p:nvSpPr>
          <p:cNvPr id="4" name="矩形 3"/>
          <p:cNvSpPr/>
          <p:nvPr/>
        </p:nvSpPr>
        <p:spPr>
          <a:xfrm>
            <a:off x="587141" y="1549667"/>
            <a:ext cx="10703293" cy="3785652"/>
          </a:xfrm>
          <a:prstGeom prst="rect">
            <a:avLst/>
          </a:prstGeom>
        </p:spPr>
        <p:txBody>
          <a:bodyPr wrap="square">
            <a:spAutoFit/>
          </a:bodyPr>
          <a:lstStyle/>
          <a:p>
            <a:pPr marL="742950" lvl="1" indent="-285750">
              <a:lnSpc>
                <a:spcPct val="150000"/>
              </a:lnSpc>
              <a:spcAft>
                <a:spcPts val="0"/>
              </a:spcAft>
              <a:buFont typeface="+mj-lt"/>
              <a:buAutoNum type="arabicPeriod"/>
            </a:pPr>
            <a:r>
              <a:rPr lang="zh-TW" altLang="zh-TW" sz="2000" kern="100" dirty="0">
                <a:latin typeface="Calibri" panose="020F0502020204030204" pitchFamily="34" charset="0"/>
                <a:ea typeface="新細明體" panose="02020500000000000000" pitchFamily="18" charset="-120"/>
                <a:cs typeface="Times New Roman" panose="02020603050405020304" pitchFamily="18" charset="0"/>
              </a:rPr>
              <a:t>農業產品、水產養殖必須有</a:t>
            </a:r>
            <a:r>
              <a:rPr lang="en-US" altLang="zh-TW" sz="2000" kern="100" dirty="0">
                <a:solidFill>
                  <a:srgbClr val="FF0000"/>
                </a:solidFill>
                <a:latin typeface="Calibri" panose="020F0502020204030204" pitchFamily="34" charset="0"/>
                <a:ea typeface="新細明體" panose="02020500000000000000" pitchFamily="18" charset="-120"/>
                <a:cs typeface="Times New Roman" panose="02020603050405020304" pitchFamily="18" charset="0"/>
              </a:rPr>
              <a:t>IFOAM</a:t>
            </a:r>
            <a:r>
              <a:rPr lang="zh-TW" altLang="zh-TW" sz="2000" kern="100" dirty="0">
                <a:latin typeface="Calibri" panose="020F0502020204030204" pitchFamily="34" charset="0"/>
                <a:ea typeface="新細明體" panose="02020500000000000000" pitchFamily="18" charset="-120"/>
                <a:cs typeface="Times New Roman" panose="02020603050405020304" pitchFamily="18" charset="0"/>
              </a:rPr>
              <a:t>標準。</a:t>
            </a:r>
          </a:p>
          <a:p>
            <a:pPr marL="742950" lvl="1" indent="-285750">
              <a:lnSpc>
                <a:spcPct val="150000"/>
              </a:lnSpc>
              <a:spcAft>
                <a:spcPts val="0"/>
              </a:spcAft>
              <a:buFont typeface="+mj-lt"/>
              <a:buAutoNum type="arabicPeriod"/>
            </a:pPr>
            <a:r>
              <a:rPr lang="zh-TW" altLang="zh-TW" sz="2000" kern="100" dirty="0">
                <a:latin typeface="Calibri" panose="020F0502020204030204" pitchFamily="34" charset="0"/>
                <a:ea typeface="新細明體" panose="02020500000000000000" pitchFamily="18" charset="-120"/>
                <a:cs typeface="Times New Roman" panose="02020603050405020304" pitchFamily="18" charset="0"/>
              </a:rPr>
              <a:t>野生捕獲的魚類和海鮮需要漁業公認標準進行認證（例如</a:t>
            </a:r>
            <a:r>
              <a:rPr lang="en-US" altLang="zh-TW" sz="2000" kern="100" dirty="0">
                <a:solidFill>
                  <a:srgbClr val="FF0000"/>
                </a:solidFill>
                <a:latin typeface="Calibri" panose="020F0502020204030204" pitchFamily="34" charset="0"/>
                <a:ea typeface="新細明體" panose="02020500000000000000" pitchFamily="18" charset="-120"/>
                <a:cs typeface="Times New Roman" panose="02020603050405020304" pitchFamily="18" charset="0"/>
              </a:rPr>
              <a:t>MSC</a:t>
            </a:r>
            <a:r>
              <a:rPr lang="zh-TW" altLang="zh-TW" sz="2000" kern="100" dirty="0">
                <a:solidFill>
                  <a:srgbClr val="FF0000"/>
                </a:solidFill>
                <a:latin typeface="Calibri" panose="020F0502020204030204" pitchFamily="34" charset="0"/>
                <a:ea typeface="新細明體" panose="02020500000000000000" pitchFamily="18" charset="-120"/>
                <a:cs typeface="Times New Roman" panose="02020603050405020304" pitchFamily="18" charset="0"/>
              </a:rPr>
              <a:t>、</a:t>
            </a:r>
            <a:r>
              <a:rPr lang="en-US" altLang="zh-TW" sz="2000" kern="100" dirty="0">
                <a:solidFill>
                  <a:srgbClr val="FF0000"/>
                </a:solidFill>
                <a:latin typeface="Calibri" panose="020F0502020204030204" pitchFamily="34" charset="0"/>
                <a:ea typeface="新細明體" panose="02020500000000000000" pitchFamily="18" charset="-120"/>
                <a:cs typeface="Times New Roman" panose="02020603050405020304" pitchFamily="18" charset="0"/>
              </a:rPr>
              <a:t>Friends of the Sea</a:t>
            </a:r>
            <a:r>
              <a:rPr lang="zh-TW" altLang="zh-TW" sz="2000" kern="100" dirty="0">
                <a:latin typeface="Calibri" panose="020F0502020204030204" pitchFamily="34" charset="0"/>
                <a:ea typeface="新細明體" panose="02020500000000000000" pitchFamily="18" charset="-120"/>
                <a:cs typeface="Times New Roman" panose="02020603050405020304" pitchFamily="18" charset="0"/>
              </a:rPr>
              <a:t>等）。</a:t>
            </a:r>
          </a:p>
          <a:p>
            <a:pPr marL="742950" lvl="1" indent="-285750">
              <a:lnSpc>
                <a:spcPct val="150000"/>
              </a:lnSpc>
              <a:spcAft>
                <a:spcPts val="0"/>
              </a:spcAft>
              <a:buFont typeface="+mj-lt"/>
              <a:buAutoNum type="arabicPeriod"/>
            </a:pPr>
            <a:r>
              <a:rPr lang="zh-TW" altLang="zh-TW" sz="2000" kern="100" dirty="0">
                <a:latin typeface="Calibri" panose="020F0502020204030204" pitchFamily="34" charset="0"/>
                <a:ea typeface="新細明體" panose="02020500000000000000" pitchFamily="18" charset="-120"/>
                <a:cs typeface="Times New Roman" panose="02020603050405020304" pitchFamily="18" charset="0"/>
              </a:rPr>
              <a:t>所有提供之產品，包括非食品類別，必須至少符合以下一般標準</a:t>
            </a:r>
            <a:r>
              <a:rPr lang="en-US" altLang="zh-TW" sz="2000" kern="100" dirty="0">
                <a:latin typeface="Calibri" panose="020F0502020204030204" pitchFamily="34" charset="0"/>
                <a:ea typeface="新細明體" panose="02020500000000000000" pitchFamily="18" charset="-120"/>
                <a:cs typeface="Times New Roman" panose="02020603050405020304" pitchFamily="18" charset="0"/>
              </a:rPr>
              <a:t>(</a:t>
            </a:r>
            <a:r>
              <a:rPr lang="zh-TW" altLang="zh-TW" sz="2000" kern="100" dirty="0">
                <a:latin typeface="Calibri" panose="020F0502020204030204" pitchFamily="34" charset="0"/>
                <a:ea typeface="新細明體" panose="02020500000000000000" pitchFamily="18" charset="-120"/>
                <a:cs typeface="Times New Roman" panose="02020603050405020304" pitchFamily="18" charset="0"/>
              </a:rPr>
              <a:t>須符合至少</a:t>
            </a:r>
            <a:r>
              <a:rPr lang="zh-TW" altLang="zh-TW" sz="2000" kern="100" dirty="0">
                <a:solidFill>
                  <a:srgbClr val="FF0000"/>
                </a:solidFill>
                <a:latin typeface="Calibri" panose="020F0502020204030204" pitchFamily="34" charset="0"/>
                <a:ea typeface="新細明體" panose="02020500000000000000" pitchFamily="18" charset="-120"/>
                <a:cs typeface="Times New Roman" panose="02020603050405020304" pitchFamily="18" charset="0"/>
              </a:rPr>
              <a:t>三</a:t>
            </a:r>
            <a:r>
              <a:rPr lang="zh-TW" altLang="zh-TW" sz="2000" kern="100" dirty="0">
                <a:latin typeface="Calibri" panose="020F0502020204030204" pitchFamily="34" charset="0"/>
                <a:ea typeface="新細明體" panose="02020500000000000000" pitchFamily="18" charset="-120"/>
                <a:cs typeface="Times New Roman" panose="02020603050405020304" pitchFamily="18" charset="0"/>
              </a:rPr>
              <a:t>項</a:t>
            </a:r>
            <a:r>
              <a:rPr lang="en-US" altLang="zh-TW" sz="2000" kern="100" dirty="0">
                <a:latin typeface="Calibri" panose="020F0502020204030204" pitchFamily="34" charset="0"/>
                <a:ea typeface="新細明體" panose="02020500000000000000" pitchFamily="18" charset="-120"/>
                <a:cs typeface="Times New Roman" panose="02020603050405020304" pitchFamily="18" charset="0"/>
              </a:rPr>
              <a:t>)</a:t>
            </a:r>
            <a:r>
              <a:rPr lang="zh-TW" altLang="zh-TW" sz="2000" kern="100" dirty="0" smtClean="0">
                <a:latin typeface="Calibri" panose="020F0502020204030204" pitchFamily="34" charset="0"/>
                <a:ea typeface="新細明體" panose="02020500000000000000" pitchFamily="18" charset="-120"/>
                <a:cs typeface="Times New Roman" panose="02020603050405020304" pitchFamily="18" charset="0"/>
              </a:rPr>
              <a:t>：</a:t>
            </a:r>
            <a:endParaRPr lang="en-US" altLang="zh-TW" sz="2000" kern="100" dirty="0" smtClean="0">
              <a:latin typeface="Calibri" panose="020F0502020204030204" pitchFamily="34" charset="0"/>
              <a:ea typeface="新細明體" panose="02020500000000000000" pitchFamily="18" charset="-120"/>
              <a:cs typeface="Times New Roman" panose="02020603050405020304" pitchFamily="18" charset="0"/>
            </a:endParaRPr>
          </a:p>
          <a:p>
            <a:pPr lvl="1">
              <a:lnSpc>
                <a:spcPct val="150000"/>
              </a:lnSpc>
              <a:spcAft>
                <a:spcPts val="0"/>
              </a:spcAft>
            </a:pPr>
            <a:endParaRPr lang="zh-TW" altLang="zh-TW" sz="2000" kern="100" dirty="0">
              <a:latin typeface="Calibri" panose="020F0502020204030204" pitchFamily="34" charset="0"/>
              <a:ea typeface="新細明體" panose="02020500000000000000" pitchFamily="18" charset="-120"/>
              <a:cs typeface="Times New Roman" panose="02020603050405020304" pitchFamily="18" charset="0"/>
            </a:endParaRPr>
          </a:p>
          <a:p>
            <a:pPr marL="342900" lvl="0" indent="-342900">
              <a:lnSpc>
                <a:spcPct val="150000"/>
              </a:lnSpc>
              <a:spcAft>
                <a:spcPts val="0"/>
              </a:spcAft>
              <a:buFont typeface="Arial" panose="020B0604020202020204" pitchFamily="34" charset="0"/>
              <a:buChar char="•"/>
            </a:pPr>
            <a:r>
              <a:rPr lang="zh-TW" altLang="zh-TW" sz="2000" kern="100" dirty="0">
                <a:latin typeface="Calibri" panose="020F0502020204030204" pitchFamily="34" charset="0"/>
                <a:ea typeface="新細明體" panose="02020500000000000000" pitchFamily="18" charset="-120"/>
                <a:cs typeface="Times New Roman" panose="02020603050405020304" pitchFamily="18" charset="0"/>
              </a:rPr>
              <a:t>以環保方式按照最新技術標準生產和加工</a:t>
            </a:r>
          </a:p>
          <a:p>
            <a:pPr marL="342900" lvl="0" indent="-342900">
              <a:lnSpc>
                <a:spcPct val="150000"/>
              </a:lnSpc>
              <a:spcAft>
                <a:spcPts val="0"/>
              </a:spcAft>
              <a:buFont typeface="Arial" panose="020B0604020202020204" pitchFamily="34" charset="0"/>
              <a:buChar char="•"/>
            </a:pPr>
            <a:r>
              <a:rPr lang="zh-TW" altLang="zh-TW" sz="2000" kern="100" dirty="0">
                <a:latin typeface="Calibri" panose="020F0502020204030204" pitchFamily="34" charset="0"/>
                <a:ea typeface="新細明體" panose="02020500000000000000" pitchFamily="18" charset="-120"/>
                <a:cs typeface="Times New Roman" panose="02020603050405020304" pitchFamily="18" charset="0"/>
              </a:rPr>
              <a:t>不使用基因改造生物或從基因改造生物中生產或獲得的物質</a:t>
            </a:r>
          </a:p>
          <a:p>
            <a:pPr marL="342900" lvl="0" indent="-342900">
              <a:lnSpc>
                <a:spcPct val="150000"/>
              </a:lnSpc>
              <a:spcAft>
                <a:spcPts val="0"/>
              </a:spcAft>
              <a:buFont typeface="Arial" panose="020B0604020202020204" pitchFamily="34" charset="0"/>
              <a:buChar char="•"/>
            </a:pPr>
            <a:r>
              <a:rPr lang="zh-TW" altLang="zh-TW" sz="2000" kern="100" dirty="0" smtClean="0">
                <a:latin typeface="Calibri" panose="020F0502020204030204" pitchFamily="34" charset="0"/>
                <a:ea typeface="新細明體" panose="02020500000000000000" pitchFamily="18" charset="-120"/>
                <a:cs typeface="Times New Roman" panose="02020603050405020304" pitchFamily="18" charset="0"/>
              </a:rPr>
              <a:t>未經放射性照射</a:t>
            </a:r>
            <a:r>
              <a:rPr lang="zh-TW" altLang="zh-TW" sz="2000" dirty="0" smtClean="0">
                <a:latin typeface="Calibri" panose="020F0502020204030204" pitchFamily="34" charset="0"/>
                <a:ea typeface="新細明體" panose="02020500000000000000" pitchFamily="18" charset="-120"/>
                <a:cs typeface="Times New Roman" panose="02020603050405020304" pitchFamily="18" charset="0"/>
              </a:rPr>
              <a:t>不含對健康或環境有害的物質，特別是產品或其包裝未使用生態危險材料（卤素化合物、甲醛、酚醛樹脂、</a:t>
            </a:r>
            <a:r>
              <a:rPr lang="en-US" altLang="zh-TW" sz="2000" dirty="0" smtClean="0">
                <a:latin typeface="Calibri" panose="020F0502020204030204" pitchFamily="34" charset="0"/>
                <a:ea typeface="新細明體" panose="02020500000000000000" pitchFamily="18" charset="-120"/>
                <a:cs typeface="Times New Roman" panose="02020603050405020304" pitchFamily="18" charset="0"/>
              </a:rPr>
              <a:t>PVC</a:t>
            </a:r>
            <a:r>
              <a:rPr lang="zh-TW" altLang="zh-TW" sz="2000" dirty="0" smtClean="0">
                <a:latin typeface="Calibri" panose="020F0502020204030204" pitchFamily="34" charset="0"/>
                <a:ea typeface="新細明體" panose="02020500000000000000" pitchFamily="18" charset="-120"/>
                <a:cs typeface="Times New Roman" panose="02020603050405020304" pitchFamily="18" charset="0"/>
              </a:rPr>
              <a:t>等）</a:t>
            </a:r>
            <a:endParaRPr lang="zh-TW" altLang="en-US" sz="3200" dirty="0"/>
          </a:p>
        </p:txBody>
      </p:sp>
      <p:pic>
        <p:nvPicPr>
          <p:cNvPr id="6" name="圖片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43857" y="5614104"/>
            <a:ext cx="3648143" cy="1243896"/>
          </a:xfrm>
          <a:prstGeom prst="rect">
            <a:avLst/>
          </a:prstGeom>
        </p:spPr>
      </p:pic>
    </p:spTree>
    <p:extLst>
      <p:ext uri="{BB962C8B-B14F-4D97-AF65-F5344CB8AC3E}">
        <p14:creationId xmlns:p14="http://schemas.microsoft.com/office/powerpoint/2010/main" val="9386669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21977" y="-375611"/>
            <a:ext cx="8726824" cy="1646302"/>
          </a:xfrm>
        </p:spPr>
        <p:txBody>
          <a:bodyPr/>
          <a:lstStyle/>
          <a:p>
            <a:pPr algn="ctr"/>
            <a:r>
              <a:rPr lang="zh-TW" altLang="en-US" dirty="0"/>
              <a:t>參展</a:t>
            </a:r>
            <a:r>
              <a:rPr lang="zh-TW" altLang="en-US" dirty="0" smtClean="0"/>
              <a:t>商參展標準</a:t>
            </a:r>
            <a:endParaRPr lang="zh-TW" altLang="en-US" dirty="0"/>
          </a:p>
        </p:txBody>
      </p:sp>
      <p:sp>
        <p:nvSpPr>
          <p:cNvPr id="4" name="矩形 3"/>
          <p:cNvSpPr/>
          <p:nvPr/>
        </p:nvSpPr>
        <p:spPr>
          <a:xfrm>
            <a:off x="924025" y="1366787"/>
            <a:ext cx="9933271" cy="4247317"/>
          </a:xfrm>
          <a:prstGeom prst="rect">
            <a:avLst/>
          </a:prstGeom>
        </p:spPr>
        <p:txBody>
          <a:bodyPr wrap="square">
            <a:spAutoFit/>
          </a:bodyPr>
          <a:lstStyle/>
          <a:p>
            <a:pPr marL="342900" lvl="0" indent="-342900">
              <a:lnSpc>
                <a:spcPct val="150000"/>
              </a:lnSpc>
              <a:buFont typeface="Arial" panose="020B0604020202020204" pitchFamily="34" charset="0"/>
              <a:buChar char="•"/>
            </a:pPr>
            <a:r>
              <a:rPr lang="zh-TW" altLang="zh-TW" sz="2000" dirty="0" smtClean="0"/>
              <a:t>服務是專為有機市場開發的</a:t>
            </a:r>
          </a:p>
          <a:p>
            <a:pPr marL="342900" lvl="0" indent="-342900">
              <a:lnSpc>
                <a:spcPct val="150000"/>
              </a:lnSpc>
              <a:buFont typeface="Arial" panose="020B0604020202020204" pitchFamily="34" charset="0"/>
              <a:buChar char="•"/>
            </a:pPr>
            <a:r>
              <a:rPr lang="zh-TW" altLang="zh-TW" sz="2000" dirty="0" smtClean="0"/>
              <a:t>公司與有機行業有特殊聯繫</a:t>
            </a:r>
          </a:p>
          <a:p>
            <a:pPr marL="342900" lvl="0" indent="-342900">
              <a:lnSpc>
                <a:spcPct val="150000"/>
              </a:lnSpc>
              <a:buFont typeface="Arial" panose="020B0604020202020204" pitchFamily="34" charset="0"/>
              <a:buChar char="•"/>
            </a:pPr>
            <a:r>
              <a:rPr lang="en-US" altLang="zh-TW" sz="2000" dirty="0" smtClean="0"/>
              <a:t>BIOFACH</a:t>
            </a:r>
            <a:r>
              <a:rPr lang="zh-TW" altLang="zh-TW" sz="2000" dirty="0" smtClean="0"/>
              <a:t>的參觀者是公司的主要目標群體</a:t>
            </a:r>
          </a:p>
          <a:p>
            <a:pPr marL="342900" lvl="0" indent="-342900">
              <a:lnSpc>
                <a:spcPct val="150000"/>
              </a:lnSpc>
              <a:buFont typeface="Arial" panose="020B0604020202020204" pitchFamily="34" charset="0"/>
              <a:buChar char="•"/>
            </a:pPr>
            <a:r>
              <a:rPr lang="zh-TW" altLang="zh-TW" sz="2000" dirty="0" smtClean="0"/>
              <a:t>天然和有機個人護理產品需要根據</a:t>
            </a:r>
            <a:r>
              <a:rPr lang="en-US" altLang="zh-TW" sz="2000" dirty="0" smtClean="0"/>
              <a:t>BIOFACH</a:t>
            </a:r>
            <a:r>
              <a:rPr lang="zh-TW" altLang="zh-TW" sz="2000" dirty="0" smtClean="0"/>
              <a:t>公認的標準進行認證，或者符合非認證的天然和有機個人護理產品的准入標準。</a:t>
            </a:r>
          </a:p>
          <a:p>
            <a:pPr marL="342900" lvl="0" indent="-342900">
              <a:lnSpc>
                <a:spcPct val="150000"/>
              </a:lnSpc>
              <a:buFont typeface="Arial" panose="020B0604020202020204" pitchFamily="34" charset="0"/>
              <a:buChar char="•"/>
            </a:pPr>
            <a:r>
              <a:rPr lang="zh-TW" altLang="zh-TW" sz="2000" dirty="0" smtClean="0"/>
              <a:t>展覽館內全面禁</a:t>
            </a:r>
            <a:r>
              <a:rPr lang="zh-TW" altLang="en-US" sz="2000" dirty="0" smtClean="0"/>
              <a:t>菸</a:t>
            </a:r>
            <a:r>
              <a:rPr lang="zh-TW" altLang="zh-TW" sz="2000" dirty="0" smtClean="0"/>
              <a:t>，需要者自行前往指定吸菸區</a:t>
            </a:r>
            <a:endParaRPr lang="en-US" altLang="zh-TW" sz="2000" dirty="0" smtClean="0"/>
          </a:p>
          <a:p>
            <a:pPr lvl="0">
              <a:lnSpc>
                <a:spcPct val="150000"/>
              </a:lnSpc>
            </a:pPr>
            <a:r>
              <a:rPr lang="zh-TW" altLang="zh-TW" sz="2000" dirty="0" smtClean="0">
                <a:solidFill>
                  <a:srgbClr val="FF0000"/>
                </a:solidFill>
              </a:rPr>
              <a:t>天然與個人有機產品需符合</a:t>
            </a:r>
            <a:r>
              <a:rPr lang="en-US" altLang="zh-TW" sz="2000" dirty="0" smtClean="0">
                <a:solidFill>
                  <a:srgbClr val="FF0000"/>
                </a:solidFill>
              </a:rPr>
              <a:t>BIOACH</a:t>
            </a:r>
            <a:r>
              <a:rPr lang="zh-TW" altLang="zh-TW" sz="2000" dirty="0" smtClean="0">
                <a:solidFill>
                  <a:srgbClr val="FF0000"/>
                </a:solidFill>
              </a:rPr>
              <a:t>大會審核的標準</a:t>
            </a:r>
            <a:r>
              <a:rPr lang="en-US" altLang="zh-TW" sz="2000" dirty="0" smtClean="0">
                <a:solidFill>
                  <a:srgbClr val="FF0000"/>
                </a:solidFill>
              </a:rPr>
              <a:t>(</a:t>
            </a:r>
            <a:r>
              <a:rPr lang="zh-TW" altLang="zh-TW" sz="2000" dirty="0" smtClean="0">
                <a:solidFill>
                  <a:srgbClr val="FF0000"/>
                </a:solidFill>
              </a:rPr>
              <a:t>其中一項認證</a:t>
            </a:r>
            <a:r>
              <a:rPr lang="en-US" altLang="zh-TW" sz="2000" dirty="0" smtClean="0">
                <a:solidFill>
                  <a:srgbClr val="FF0000"/>
                </a:solidFill>
              </a:rPr>
              <a:t>)</a:t>
            </a:r>
            <a:r>
              <a:rPr lang="zh-TW" altLang="zh-TW" sz="2000" dirty="0" smtClean="0">
                <a:solidFill>
                  <a:srgbClr val="FF0000"/>
                </a:solidFill>
              </a:rPr>
              <a:t>或是</a:t>
            </a:r>
            <a:r>
              <a:rPr lang="en-US" altLang="zh-TW" sz="2000" dirty="0" smtClean="0">
                <a:solidFill>
                  <a:srgbClr val="FF0000"/>
                </a:solidFill>
              </a:rPr>
              <a:t>IFOAM</a:t>
            </a:r>
            <a:r>
              <a:rPr lang="zh-TW" altLang="zh-TW" sz="2000" dirty="0" smtClean="0">
                <a:solidFill>
                  <a:srgbClr val="FF0000"/>
                </a:solidFill>
              </a:rPr>
              <a:t>認證才可參展</a:t>
            </a:r>
          </a:p>
          <a:p>
            <a:pPr>
              <a:lnSpc>
                <a:spcPct val="150000"/>
              </a:lnSpc>
            </a:pPr>
            <a:r>
              <a:rPr lang="zh-TW" altLang="zh-TW" sz="2000" dirty="0" smtClean="0">
                <a:solidFill>
                  <a:srgbClr val="FF0000"/>
                </a:solidFill>
              </a:rPr>
              <a:t>團體可能有需要更多標準才能參展</a:t>
            </a:r>
            <a:endParaRPr lang="zh-TW" altLang="en-US" sz="4800" dirty="0">
              <a:solidFill>
                <a:srgbClr val="FF0000"/>
              </a:solidFill>
            </a:endParaRPr>
          </a:p>
        </p:txBody>
      </p:sp>
      <p:pic>
        <p:nvPicPr>
          <p:cNvPr id="3" name="圖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43857" y="5614104"/>
            <a:ext cx="3648143" cy="1243896"/>
          </a:xfrm>
          <a:prstGeom prst="rect">
            <a:avLst/>
          </a:prstGeom>
        </p:spPr>
      </p:pic>
    </p:spTree>
    <p:extLst>
      <p:ext uri="{BB962C8B-B14F-4D97-AF65-F5344CB8AC3E}">
        <p14:creationId xmlns:p14="http://schemas.microsoft.com/office/powerpoint/2010/main" val="2257986485"/>
      </p:ext>
    </p:extLst>
  </p:cSld>
  <p:clrMapOvr>
    <a:masterClrMapping/>
  </p:clrMapOvr>
</p:sld>
</file>

<file path=ppt/theme/theme1.xml><?xml version="1.0" encoding="utf-8"?>
<a:theme xmlns:a="http://schemas.openxmlformats.org/drawingml/2006/main" name="多面向">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23</TotalTime>
  <Words>498</Words>
  <Application>Microsoft Office PowerPoint</Application>
  <PresentationFormat>寬螢幕</PresentationFormat>
  <Paragraphs>33</Paragraphs>
  <Slides>4</Slides>
  <Notes>0</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4</vt:i4>
      </vt:variant>
    </vt:vector>
  </HeadingPairs>
  <TitlesOfParts>
    <vt:vector size="12" baseType="lpstr">
      <vt:lpstr>微軟正黑體</vt:lpstr>
      <vt:lpstr>新細明體</vt:lpstr>
      <vt:lpstr>Arial</vt:lpstr>
      <vt:lpstr>Calibri</vt:lpstr>
      <vt:lpstr>Times New Roman</vt:lpstr>
      <vt:lpstr>Trebuchet MS</vt:lpstr>
      <vt:lpstr>Wingdings 3</vt:lpstr>
      <vt:lpstr>多面向</vt:lpstr>
      <vt:lpstr>Exhibitor admission Criteria</vt:lpstr>
      <vt:lpstr>Exhibitor admission Criteria</vt:lpstr>
      <vt:lpstr>參展商參展標準</vt:lpstr>
      <vt:lpstr>參展商參展標準</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Exhibitor admission Criteria</dc:title>
  <dc:creator>exfdp_01(李羿寬)</dc:creator>
  <cp:lastModifiedBy>exfdp_01(李羿寬)</cp:lastModifiedBy>
  <cp:revision>4</cp:revision>
  <dcterms:created xsi:type="dcterms:W3CDTF">2024-03-13T07:17:38Z</dcterms:created>
  <dcterms:modified xsi:type="dcterms:W3CDTF">2024-03-13T07:41:29Z</dcterms:modified>
</cp:coreProperties>
</file>